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Architects Daughter"/>
      <p:regular r:id="rId22"/>
    </p:embeddedFont>
    <p:embeddedFont>
      <p:font typeface="Ruge Boogie"/>
      <p:regular r:id="rId23"/>
    </p:embeddedFont>
    <p:embeddedFont>
      <p:font typeface="Rambl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79881D-E4D1-4963-A086-97DA9E9D6A7E}">
  <a:tblStyle styleId="{FA79881D-E4D1-4963-A086-97DA9E9D6A7E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0F4"/>
          </a:solidFill>
        </a:fill>
      </a:tcStyle>
    </a:wholeTbl>
    <a:band1H>
      <a:tcTxStyle/>
      <a:tcStyle>
        <a:fill>
          <a:solidFill>
            <a:srgbClr val="CCDFE8"/>
          </a:solidFill>
        </a:fill>
      </a:tcStyle>
    </a:band1H>
    <a:band2H>
      <a:tcTxStyle/>
    </a:band2H>
    <a:band1V>
      <a:tcTxStyle/>
      <a:tcStyle>
        <a:fill>
          <a:solidFill>
            <a:srgbClr val="CCDFE8"/>
          </a:solidFill>
        </a:fill>
      </a:tcStyle>
    </a:band1V>
    <a:band2V>
      <a:tcTxStyle/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rchitectsDaughter-regular.fntdata"/><Relationship Id="rId21" Type="http://schemas.openxmlformats.org/officeDocument/2006/relationships/slide" Target="slides/slide16.xml"/><Relationship Id="rId24" Type="http://schemas.openxmlformats.org/officeDocument/2006/relationships/font" Target="fonts/Rambla-regular.fntdata"/><Relationship Id="rId23" Type="http://schemas.openxmlformats.org/officeDocument/2006/relationships/font" Target="fonts/RugeBoogi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mbla-italic.fntdata"/><Relationship Id="rId25" Type="http://schemas.openxmlformats.org/officeDocument/2006/relationships/font" Target="fonts/Rambla-bold.fntdata"/><Relationship Id="rId27" Type="http://schemas.openxmlformats.org/officeDocument/2006/relationships/font" Target="fonts/Rambl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7bfb5296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97bfb5296e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737583187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73758318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7fb53bcfb_0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7fb53bcfb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27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ctr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ct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ct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ct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ct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grpSp>
        <p:nvGrpSpPr>
          <p:cNvPr id="19" name="Google Shape;19;p2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0" name="Google Shape;20;p2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3" name="Google Shape;23;p2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E7F0F4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12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mbla"/>
              <a:buNone/>
              <a:defRPr b="1" i="0" sz="48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23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28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28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9504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b="0" i="0" sz="2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810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55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29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9504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b="0" i="0" sz="2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810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55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29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solidFill>
          <a:srgbClr val="FFFFF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28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28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28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28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2232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  <a:defRPr b="0" i="0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55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429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302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302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2232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  <a:defRPr b="0" i="0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55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429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302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302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mbla"/>
              <a:buNone/>
              <a:defRPr b="0" i="0" sz="2500" u="none" cap="none" strike="noStrik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28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b="0" i="0" sz="1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28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677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▶"/>
              <a:defRPr b="0" i="0" sz="3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4064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810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556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55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1828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048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◦"/>
              <a:defRPr b="0" i="0" sz="12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921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⚫"/>
              <a:defRPr b="0" i="0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857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8575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5" name="Google Shape;75;p10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37236" lvl="2" marL="859536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228600" lvl="5" marL="1600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228600" lvl="6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228600" lvl="7" marL="2057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228600" lvl="8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0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mbla"/>
              <a:buNone/>
              <a:defRPr b="0" i="0" sz="3000" u="none" cap="none" strike="noStrik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0"/>
          <p:cNvSpPr/>
          <p:nvPr/>
        </p:nvSpPr>
        <p:spPr>
          <a:xfrm>
            <a:off x="716436" y="5001993"/>
            <a:ext cx="3802003" cy="1443111"/>
          </a:xfrm>
          <a:custGeom>
            <a:rect b="b" l="l" r="r" t="t"/>
            <a:pathLst>
              <a:path extrusionOk="0" h="120000" w="120000">
                <a:moveTo>
                  <a:pt x="-6854" y="78863"/>
                </a:moveTo>
                <a:lnTo>
                  <a:pt x="149083" y="155000"/>
                </a:lnTo>
                <a:lnTo>
                  <a:pt x="108937" y="155000"/>
                </a:lnTo>
                <a:lnTo>
                  <a:pt x="-6833" y="78409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-53561" y="5785023"/>
            <a:ext cx="3802003" cy="838200"/>
          </a:xfrm>
          <a:custGeom>
            <a:rect b="b" l="l" r="r" t="t"/>
            <a:pathLst>
              <a:path extrusionOk="0" h="120000" w="120000">
                <a:moveTo>
                  <a:pt x="17020" y="22045"/>
                </a:moveTo>
                <a:lnTo>
                  <a:pt x="133500" y="155000"/>
                </a:lnTo>
                <a:lnTo>
                  <a:pt x="109000" y="155681"/>
                </a:lnTo>
                <a:lnTo>
                  <a:pt x="17270" y="2295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3" name="Google Shape;83;p10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4" name="Google Shape;84;p10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716436" y="5001993"/>
            <a:ext cx="3802003" cy="1443111"/>
          </a:xfrm>
          <a:custGeom>
            <a:rect b="b" l="l" r="r" t="t"/>
            <a:pathLst>
              <a:path extrusionOk="0" h="120000" w="120000">
                <a:moveTo>
                  <a:pt x="-6854" y="78863"/>
                </a:moveTo>
                <a:lnTo>
                  <a:pt x="149083" y="155000"/>
                </a:lnTo>
                <a:lnTo>
                  <a:pt x="108937" y="155000"/>
                </a:lnTo>
                <a:lnTo>
                  <a:pt x="-6833" y="78409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-53561" y="5785023"/>
            <a:ext cx="3802003" cy="838200"/>
          </a:xfrm>
          <a:custGeom>
            <a:rect b="b" l="l" r="r" t="t"/>
            <a:pathLst>
              <a:path extrusionOk="0" h="120000" w="120000">
                <a:moveTo>
                  <a:pt x="17020" y="22045"/>
                </a:moveTo>
                <a:lnTo>
                  <a:pt x="133500" y="155000"/>
                </a:lnTo>
                <a:lnTo>
                  <a:pt x="109000" y="155681"/>
                </a:lnTo>
                <a:lnTo>
                  <a:pt x="17270" y="2295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kmbilotta@jacksonsd.org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jacksonsd.org/Domain/601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hyperlink" Target="https://classroom.google.com/u/0/h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685800" y="914401"/>
            <a:ext cx="7772400" cy="2686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Welcome</a:t>
            </a:r>
            <a:br>
              <a:rPr b="1" i="0" lang="en-US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en-US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to </a:t>
            </a:r>
            <a:br>
              <a:rPr b="1" i="0" lang="en-US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en-US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Back to School Night</a:t>
            </a:r>
            <a:endParaRPr b="1" i="0" sz="48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6400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/>
              <a:t>Chemistry</a:t>
            </a:r>
            <a:endParaRPr/>
          </a:p>
          <a:p>
            <a: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7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Mrs. Bilotta</a:t>
            </a:r>
            <a:endParaRPr b="0" i="0" sz="27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descr="C:\Documents and Settings\kmbilotta\Local Settings\Temporary Internet Files\Content.IE5\IC90FVLQ\MCj04241680000[1].wmf" id="104" name="Google Shape;104;p13"/>
          <p:cNvSpPr/>
          <p:nvPr/>
        </p:nvSpPr>
        <p:spPr>
          <a:xfrm>
            <a:off x="914400" y="762000"/>
            <a:ext cx="1835150" cy="16319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descr="Back To School, Classroom, ..." id="105" name="Google Shape;10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0"/>
            <a:ext cx="3334074" cy="256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Our Textbook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4540525" y="884800"/>
            <a:ext cx="3810000" cy="4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Website: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www.cengage.com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student has their own user name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password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imageServlet.jpg"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950" y="1499650"/>
            <a:ext cx="3426025" cy="42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36576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Noto Sans Symbols"/>
              <a:buChar char="▶"/>
            </a:pPr>
            <a:r>
              <a:rPr b="0" i="0" lang="en-US" sz="37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55%  Assessment</a:t>
            </a:r>
            <a:r>
              <a:rPr b="0" i="0" lang="en-US" sz="372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b="0" i="0" lang="en-US" sz="372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Tests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Quizzes</a:t>
            </a:r>
            <a:endParaRPr/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Noto Sans Symbols"/>
              <a:buChar char="▶"/>
            </a:pPr>
            <a:r>
              <a:rPr b="0" i="0" lang="en-US" sz="37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20%  Homework: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 Assignments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Completing  Lab Write-ups </a:t>
            </a:r>
            <a:endParaRPr/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Noto Sans Symbols"/>
              <a:buChar char="▶"/>
            </a:pPr>
            <a:r>
              <a:rPr b="0" i="0" lang="en-US" sz="37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25%  Participation: 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Participation 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Lab Participation </a:t>
            </a:r>
            <a:endParaRPr b="0" i="0" sz="3409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4" name="Google Shape;17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Grading Percentages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075" y="4672025"/>
            <a:ext cx="3176675" cy="178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Grades are available on genesis usually within days of completing work.</a:t>
            </a:r>
            <a:endParaRPr b="0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Google Shape;18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Grades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descr="C:\Documents and Settings\kmbilotta\Local Settings\Temporary Internet Files\Content.IE5\TOSDE733\MCj02819700000[1].wmf" id="182" name="Google Shape;18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2575407"/>
            <a:ext cx="3505199" cy="3320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lang="en-US" sz="4000">
                <a:latin typeface="Comic Sans MS"/>
                <a:ea typeface="Comic Sans MS"/>
                <a:cs typeface="Comic Sans MS"/>
                <a:sym typeface="Comic Sans MS"/>
              </a:rPr>
              <a:t>Students should reach out whenever they need help</a:t>
            </a:r>
            <a:r>
              <a:rPr b="0" i="0" lang="en-US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36576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8" name="Google Shape;18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lang="en-US" sz="5400">
                <a:latin typeface="Ruge Boogie"/>
                <a:ea typeface="Ruge Boogie"/>
                <a:cs typeface="Ruge Boogie"/>
                <a:sym typeface="Ruge Boogie"/>
              </a:rPr>
              <a:t>Help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7413" y="4467225"/>
            <a:ext cx="26955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Email:</a:t>
            </a:r>
            <a:endParaRPr/>
          </a:p>
          <a:p>
            <a: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sng" cap="none" strike="noStrik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kmbilotta@jacksonsd.org</a:t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43255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Phone : </a:t>
            </a:r>
            <a:endParaRPr/>
          </a:p>
          <a:p>
            <a: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(732) 833-4600</a:t>
            </a:r>
            <a:endParaRPr/>
          </a:p>
          <a:p>
            <a: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Call the school and leave a message</a:t>
            </a:r>
            <a:endParaRPr/>
          </a:p>
          <a:p>
            <a:pPr indent="-143255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Either way, I will get back to you as soon as possible.</a:t>
            </a:r>
            <a:endParaRPr/>
          </a:p>
        </p:txBody>
      </p:sp>
      <p:sp>
        <p:nvSpPr>
          <p:cNvPr id="195" name="Google Shape;195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How to Contact Me?</a:t>
            </a:r>
            <a:endParaRPr b="1" i="0" sz="41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6650" y="606753"/>
            <a:ext cx="2757276" cy="183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47573" lvl="0" marL="36576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http://www.jacksonsd.org/Domain/601</a:t>
            </a:r>
            <a:endParaRPr/>
          </a:p>
        </p:txBody>
      </p:sp>
      <p:sp>
        <p:nvSpPr>
          <p:cNvPr id="202" name="Google Shape;202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School Wires class page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???????   Questions   ???????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descr="Questions, Answers, Question ..." id="208" name="Google Shape;20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250" y="1481950"/>
            <a:ext cx="4075375" cy="407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</a:pPr>
            <a:r>
              <a:rPr lang="en-US"/>
              <a:t>Chemistry</a:t>
            </a:r>
            <a:endParaRPr b="1" i="0" sz="41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2895600" y="4953000"/>
            <a:ext cx="2971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Mrs. Bilotta</a:t>
            </a:r>
            <a:endParaRPr b="1" sz="4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Free illustration: Chemistry ..." id="112" name="Google Shape;11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521" y="709425"/>
            <a:ext cx="4287074" cy="45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8686" lvl="0" marL="457200" rtl="0" algn="l">
              <a:spcBef>
                <a:spcPts val="400"/>
              </a:spcBef>
              <a:spcAft>
                <a:spcPts val="0"/>
              </a:spcAft>
              <a:buSzPts val="2836"/>
              <a:buFont typeface="Arial"/>
              <a:buChar char="▶"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I have been teaching science for over 20 years.  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indent="-408686" lvl="0" marL="457200" rtl="0" algn="l">
              <a:spcBef>
                <a:spcPts val="0"/>
              </a:spcBef>
              <a:spcAft>
                <a:spcPts val="0"/>
              </a:spcAft>
              <a:buSzPts val="2836"/>
              <a:buFont typeface="Arial"/>
              <a:buChar char="▶"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I am married and have 4 children, all boys.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indent="-408686" lvl="0" marL="457200" rtl="0" algn="l">
              <a:spcBef>
                <a:spcPts val="0"/>
              </a:spcBef>
              <a:spcAft>
                <a:spcPts val="0"/>
              </a:spcAft>
              <a:buSzPts val="2836"/>
              <a:buFont typeface="Arial"/>
              <a:buChar char="▶"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My hobbies include crafts, halloween costumes, fishing and camping.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latin typeface="Ruge Boogie"/>
                <a:ea typeface="Ruge Boogie"/>
                <a:cs typeface="Ruge Boogie"/>
                <a:sym typeface="Ruge Boogie"/>
              </a:rPr>
              <a:t>About Me</a:t>
            </a:r>
            <a:endParaRPr sz="5700">
              <a:latin typeface="Ruge Boogie"/>
              <a:ea typeface="Ruge Boogie"/>
              <a:cs typeface="Ruge Boogie"/>
              <a:sym typeface="Ruge Boogi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47573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4757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4757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4" name="Google Shape;12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Course Outline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5334000" y="0"/>
            <a:ext cx="1785937" cy="178593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graphicFrame>
        <p:nvGraphicFramePr>
          <p:cNvPr id="126" name="Google Shape;126;p16"/>
          <p:cNvGraphicFramePr/>
          <p:nvPr/>
        </p:nvGraphicFramePr>
        <p:xfrm>
          <a:off x="1234625" y="15721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{FA79881D-E4D1-4963-A086-97DA9E9D6A7E}</a:tableStyleId>
              </a:tblPr>
              <a:tblGrid>
                <a:gridCol w="6202425"/>
              </a:tblGrid>
              <a:tr h="454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Matter</a:t>
                      </a:r>
                      <a:endParaRPr sz="3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Elements</a:t>
                      </a:r>
                      <a:endParaRPr sz="3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Compounds</a:t>
                      </a:r>
                      <a:endParaRPr sz="3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Naming Compounds</a:t>
                      </a:r>
                      <a:endParaRPr sz="3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Chemical Composition</a:t>
                      </a:r>
                      <a:endParaRPr sz="3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Chemical Reactions</a:t>
                      </a:r>
                      <a:endParaRPr sz="3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Chemical Bonding</a:t>
                      </a:r>
                      <a:endParaRPr sz="3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365F9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27" name="Google Shape;1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950" y="857250"/>
            <a:ext cx="4222051" cy="23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Powerpoint presentations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Demonstrations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Labs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Discussions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Practice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Cooperative 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learning activities</a:t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3" name="Google Shape;133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Instruction Includes:</a:t>
            </a:r>
            <a:endParaRPr b="1" i="0" sz="41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descr="C:\Documents and Settings\kmbilotta.NT_DOMAIN.001\Local Settings\Temporary Internet Files\Content.IE5\UAY25CF1\MPj04394600000[1].jpg" id="134" name="Google Shape;134;p17"/>
          <p:cNvSpPr/>
          <p:nvPr/>
        </p:nvSpPr>
        <p:spPr>
          <a:xfrm>
            <a:off x="3962400" y="2970930"/>
            <a:ext cx="4724400" cy="355004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135" name="Google Shape;13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025" y="2228850"/>
            <a:ext cx="4614576" cy="344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Classroom Policies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descr="... Teacher, School, Student, ..."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700" y="1947050"/>
            <a:ext cx="5644150" cy="40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Homework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descr="C:\Documents and Settings\kmbilotta\Local Settings\Temporary Internet Files\Content.IE5\XGVMRU0E\MCj02321330000[1].wmf" id="147" name="Google Shape;147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7625" y="536087"/>
            <a:ext cx="2068800" cy="21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80300" y="2096825"/>
            <a:ext cx="8701200" cy="42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 is due on time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651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Char char="•"/>
            </a:pPr>
            <a:r>
              <a:t/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Late work will </a:t>
            </a: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be accepted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651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Char char="•"/>
            </a:pPr>
            <a:r>
              <a:t/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 assignments can be found on your child’s google classroom account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https://classroom.google.com/u/0/h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Classroom Rules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0" y="1219200"/>
            <a:ext cx="91440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Follow all directions the first time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Enter class quietly on time and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prepared to work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Only one person talking at a time in any 	group setting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Stay in your seat unless you have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permission to get 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eating, drinking, or gum chewing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Masks must be worn at </a:t>
            </a: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</a:t>
            </a: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times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 b="14588" l="0" r="0" t="0"/>
          <a:stretch/>
        </p:blipFill>
        <p:spPr>
          <a:xfrm>
            <a:off x="7229700" y="0"/>
            <a:ext cx="1701199" cy="11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LAB SAFETY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descr="by Manchester Library Fizz!"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725" y="2045749"/>
            <a:ext cx="6316201" cy="35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